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8" r:id="rId5"/>
    <p:sldId id="259" r:id="rId6"/>
    <p:sldId id="263" r:id="rId7"/>
    <p:sldId id="264" r:id="rId8"/>
    <p:sldId id="270" r:id="rId9"/>
    <p:sldId id="260" r:id="rId10"/>
    <p:sldId id="261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A7D65-62C3-4336-8A87-CEB1F8DB7FB7}" type="datetimeFigureOut">
              <a:rPr lang="en-US" smtClean="0"/>
              <a:pPr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50A56-7A56-4978-B3D1-B7821E17F4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Poster" pitchFamily="2" charset="0"/>
              </a:defRPr>
            </a:lvl1pPr>
          </a:lstStyle>
          <a:p>
            <a:fld id="{E25A7D65-62C3-4336-8A87-CEB1F8DB7FB7}" type="datetimeFigureOut">
              <a:rPr lang="en-US" smtClean="0"/>
              <a:pPr/>
              <a:t>2/12/2015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Poster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oster" pitchFamily="2" charset="0"/>
              </a:defRPr>
            </a:lvl1pPr>
          </a:lstStyle>
          <a:p>
            <a:fld id="{28A50A56-7A56-4978-B3D1-B7821E17F4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Poster" pitchFamily="2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Poster" pitchFamily="2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Poster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Poster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Poster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Poster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oster" pitchFamily="2" charset="0"/>
              </a:rPr>
              <a:t>Nuclear Decay</a:t>
            </a:r>
            <a:endParaRPr lang="en-US" dirty="0">
              <a:latin typeface="Poster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Poster" pitchFamily="2" charset="0"/>
              </a:rPr>
              <a:t>Radiation</a:t>
            </a:r>
          </a:p>
          <a:p>
            <a:r>
              <a:rPr lang="en-US" dirty="0" smtClean="0">
                <a:solidFill>
                  <a:srgbClr val="00B050"/>
                </a:solidFill>
                <a:latin typeface="Poster" pitchFamily="2" charset="0"/>
              </a:rPr>
              <a:t>Nuclear breakdown</a:t>
            </a:r>
          </a:p>
          <a:p>
            <a:r>
              <a:rPr lang="en-US" dirty="0" smtClean="0">
                <a:solidFill>
                  <a:srgbClr val="00B050"/>
                </a:solidFill>
                <a:latin typeface="Poster" pitchFamily="2" charset="0"/>
              </a:rPr>
              <a:t>Chapter 4 section 4</a:t>
            </a:r>
            <a:endParaRPr lang="en-US" dirty="0">
              <a:solidFill>
                <a:srgbClr val="00B050"/>
              </a:solidFill>
              <a:latin typeface="Poste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Proton to neutron ratio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small nuclei: </a:t>
            </a:r>
            <a:r>
              <a:rPr lang="en-US" dirty="0" smtClean="0">
                <a:latin typeface="Times New Roman"/>
                <a:cs typeface="Times New Roman"/>
              </a:rPr>
              <a:t>&lt;</a:t>
            </a:r>
            <a:r>
              <a:rPr lang="en-US" dirty="0" smtClean="0"/>
              <a:t>20, a ratio of 1:1 is best</a:t>
            </a:r>
          </a:p>
          <a:p>
            <a:r>
              <a:rPr lang="en-US" dirty="0" smtClean="0"/>
              <a:t>For mid-size nuclei, the ratio slowly increases to </a:t>
            </a:r>
            <a:r>
              <a:rPr lang="en-US" smtClean="0"/>
              <a:t>a 1.5 : 1 </a:t>
            </a:r>
            <a:r>
              <a:rPr lang="en-US" dirty="0" smtClean="0"/>
              <a:t>ratio around element 83</a:t>
            </a:r>
          </a:p>
          <a:p>
            <a:r>
              <a:rPr lang="en-US" dirty="0" smtClean="0"/>
              <a:t>All elements with atomic numbers greater than 83 are radioactive, no matter how many neutrons they have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Nuclear fission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Splitting of an atomic nucleus, releasing neutrons and energy</a:t>
            </a:r>
          </a:p>
          <a:p>
            <a:r>
              <a:rPr lang="en-US" dirty="0" smtClean="0"/>
              <a:t>Results in dangerous radioactive waste      that must be stored</a:t>
            </a:r>
            <a:endParaRPr lang="en-US" dirty="0"/>
          </a:p>
        </p:txBody>
      </p:sp>
      <p:pic>
        <p:nvPicPr>
          <p:cNvPr id="4" name="Picture 3" descr="radioactive symbo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2057400"/>
            <a:ext cx="565009" cy="4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Nuclear 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4525963"/>
          </a:xfrm>
        </p:spPr>
        <p:txBody>
          <a:bodyPr/>
          <a:lstStyle/>
          <a:p>
            <a:r>
              <a:rPr lang="en-US" dirty="0" smtClean="0"/>
              <a:t>Small nuclei are fused together, releasing large amounts of clean energy</a:t>
            </a:r>
          </a:p>
          <a:p>
            <a:r>
              <a:rPr lang="en-US" dirty="0" smtClean="0"/>
              <a:t>Requires extremely high temperatures to occur</a:t>
            </a:r>
          </a:p>
          <a:p>
            <a:r>
              <a:rPr lang="en-US" dirty="0" smtClean="0"/>
              <a:t>Example: our sun and other stars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Fission and Fusio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00200" y="1219200"/>
            <a:ext cx="5791200" cy="4757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radioactivity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dirty="0" smtClean="0"/>
              <a:t>Process of emitting radiation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Radiation</a:t>
            </a:r>
            <a:r>
              <a:rPr lang="en-US" dirty="0" smtClean="0"/>
              <a:t>- rays and particles emitted by the breakdown of atomic nuclei</a:t>
            </a:r>
          </a:p>
          <a:p>
            <a:r>
              <a:rPr lang="en-US" dirty="0" smtClean="0"/>
              <a:t>Chemical reactions do not change the atomic number (# of protons) in an atom. </a:t>
            </a:r>
          </a:p>
          <a:p>
            <a:r>
              <a:rPr lang="en-US" dirty="0">
                <a:solidFill>
                  <a:srgbClr val="00B050"/>
                </a:solidFill>
              </a:rPr>
              <a:t>N</a:t>
            </a:r>
            <a:r>
              <a:rPr lang="en-US" dirty="0" smtClean="0">
                <a:solidFill>
                  <a:srgbClr val="00B050"/>
                </a:solidFill>
              </a:rPr>
              <a:t>uclear reactions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0000"/>
                </a:solidFill>
              </a:rPr>
              <a:t>DO</a:t>
            </a:r>
            <a:r>
              <a:rPr lang="en-US" dirty="0" smtClean="0"/>
              <a:t> change the atom’s nucleus, changing the number of protons, which changes the chemical identity of the atom from one element to another.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radioisotope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Isotopes of elements that are radioactive</a:t>
            </a:r>
          </a:p>
          <a:p>
            <a:r>
              <a:rPr lang="en-US" dirty="0" smtClean="0"/>
              <a:t>Example: carbon-14 is a radioactive isotope of carbon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Radioactive decay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Process where unstable radioactive atoms give off radiation until they form stable nonradioactive atoms, usually of a different element.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Half-life</a:t>
            </a:r>
            <a:r>
              <a:rPr lang="en-US" dirty="0" smtClean="0"/>
              <a:t>- the amount of time needed for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1/2</a:t>
            </a:r>
            <a:r>
              <a:rPr lang="en-US" dirty="0" smtClean="0"/>
              <a:t> of a </a:t>
            </a:r>
            <a:r>
              <a:rPr lang="en-US" dirty="0" smtClean="0">
                <a:solidFill>
                  <a:srgbClr val="FF0000"/>
                </a:solidFill>
              </a:rPr>
              <a:t>radioactive</a:t>
            </a:r>
            <a:r>
              <a:rPr lang="en-US" dirty="0" smtClean="0"/>
              <a:t> sample to decay and become nonradioactive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radiation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066800"/>
                <a:ext cx="8229600" cy="5059363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 smtClean="0">
                    <a:solidFill>
                      <a:srgbClr val="00B050"/>
                    </a:solidFill>
                  </a:rPr>
                  <a:t>Alpha</a:t>
                </a:r>
                <a:r>
                  <a:rPr lang="en-US" dirty="0" smtClean="0"/>
                  <a:t>- made up of 2 protons and 2 neutrons</a:t>
                </a:r>
              </a:p>
              <a:p>
                <a:pPr lvl="1"/>
                <a:r>
                  <a:rPr lang="en-US" dirty="0" smtClean="0"/>
                  <a:t>Has a +2 charge</a:t>
                </a:r>
              </a:p>
              <a:p>
                <a:pPr lvl="1"/>
                <a:r>
                  <a:rPr lang="en-US" dirty="0" smtClean="0">
                    <a:latin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2</m:t>
                        </m:r>
                      </m:sub>
                      <m:sup>
                        <m:r>
                          <a:rPr lang="en-US" i="1"/>
                          <m:t>4</m:t>
                        </m:r>
                      </m:sup>
                      <m:e>
                        <m:r>
                          <a:rPr lang="en-US" i="1"/>
                          <m:t>𝐻𝑒</m:t>
                        </m:r>
                      </m:e>
                    </m:sPre>
                    <m:r>
                      <a:rPr lang="en-US" b="0" i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 smtClean="0">
                    <a:latin typeface="Times New Roman"/>
                    <a:cs typeface="Times New Roman"/>
                  </a:rPr>
                  <a:t>α</a:t>
                </a:r>
                <a:endParaRPr lang="en-US" dirty="0" smtClean="0">
                  <a:latin typeface="Times New Roman"/>
                  <a:cs typeface="Times New Roman"/>
                </a:endParaRPr>
              </a:p>
              <a:p>
                <a:pPr lvl="1"/>
                <a:r>
                  <a:rPr lang="en-US" dirty="0" smtClean="0"/>
                  <a:t>weakest</a:t>
                </a:r>
              </a:p>
              <a:p>
                <a:r>
                  <a:rPr lang="en-US" dirty="0" smtClean="0">
                    <a:solidFill>
                      <a:srgbClr val="00B050"/>
                    </a:solidFill>
                  </a:rPr>
                  <a:t>Beta</a:t>
                </a:r>
                <a:r>
                  <a:rPr lang="en-US" dirty="0" smtClean="0"/>
                  <a:t>- a high-speed electron</a:t>
                </a:r>
              </a:p>
              <a:p>
                <a:pPr lvl="1"/>
                <a:r>
                  <a:rPr lang="en-US" dirty="0" smtClean="0"/>
                  <a:t>Has a -1 charge</a:t>
                </a:r>
              </a:p>
              <a:p>
                <a:pPr lvl="1"/>
                <a:r>
                  <a:rPr lang="en-US" dirty="0" smtClean="0">
                    <a:latin typeface="Times New Roman"/>
                    <a:cs typeface="Times New Roman"/>
                  </a:rPr>
                  <a:t>β,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−1</m:t>
                        </m:r>
                      </m:sub>
                      <m:sup>
                        <m:r>
                          <a:rPr lang="en-US" i="1"/>
                          <m:t>0</m:t>
                        </m:r>
                      </m:sup>
                      <m:e>
                        <m:r>
                          <a:rPr lang="en-US" i="1"/>
                          <m:t>𝛽</m:t>
                        </m:r>
                      </m:e>
                    </m:sPre>
                  </m:oMath>
                </a14:m>
                <a:r>
                  <a:rPr lang="en-US" dirty="0" smtClean="0"/>
                  <a:t> or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−1</m:t>
                        </m:r>
                      </m:sub>
                      <m:sup>
                        <m:r>
                          <a:rPr lang="en-US" i="1"/>
                          <m:t>0</m:t>
                        </m:r>
                      </m:sup>
                      <m:e>
                        <m:r>
                          <a:rPr lang="en-US" i="1"/>
                          <m:t>𝑒</m:t>
                        </m:r>
                      </m:e>
                    </m:sPre>
                  </m:oMath>
                </a14:m>
                <a:endParaRPr lang="en-US" dirty="0" smtClean="0">
                  <a:latin typeface="Times New Roman"/>
                  <a:cs typeface="Times New Roman"/>
                </a:endParaRPr>
              </a:p>
              <a:p>
                <a:pPr lvl="1"/>
                <a:r>
                  <a:rPr lang="en-US" dirty="0" smtClean="0"/>
                  <a:t>stronger</a:t>
                </a:r>
              </a:p>
              <a:p>
                <a:r>
                  <a:rPr lang="en-US" dirty="0" smtClean="0">
                    <a:solidFill>
                      <a:srgbClr val="00B050"/>
                    </a:solidFill>
                  </a:rPr>
                  <a:t>Gamma</a:t>
                </a:r>
                <a:r>
                  <a:rPr lang="en-US" dirty="0" smtClean="0"/>
                  <a:t>- high-energy radiation, wave not particle with no charge</a:t>
                </a:r>
              </a:p>
              <a:p>
                <a:pPr lvl="1"/>
                <a:r>
                  <a:rPr lang="en-US" dirty="0" smtClean="0">
                    <a:latin typeface="Times New Roman"/>
                    <a:cs typeface="Times New Roman"/>
                  </a:rPr>
                  <a:t>γ  or 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0</m:t>
                        </m:r>
                      </m:sub>
                      <m:sup>
                        <m:r>
                          <a:rPr lang="en-US" i="1"/>
                          <m:t>0</m:t>
                        </m:r>
                      </m:sup>
                      <m:e>
                        <m:r>
                          <a:rPr lang="en-US" i="1"/>
                          <m:t>𝛾</m:t>
                        </m:r>
                      </m:e>
                    </m:sPre>
                  </m:oMath>
                </a14:m>
                <a:endParaRPr lang="en-US" dirty="0" smtClean="0">
                  <a:latin typeface="Times New Roman"/>
                  <a:cs typeface="Times New Roman"/>
                </a:endParaRPr>
              </a:p>
              <a:p>
                <a:pPr lvl="1"/>
                <a:r>
                  <a:rPr lang="en-US" dirty="0" smtClean="0"/>
                  <a:t>strongest</a:t>
                </a: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066800"/>
                <a:ext cx="8229600" cy="5059363"/>
              </a:xfrm>
              <a:blipFill rotWithShape="0">
                <a:blip r:embed="rId2"/>
                <a:stretch>
                  <a:fillRect l="-1481" t="-48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Alpha decay </a:t>
            </a:r>
            <a:endParaRPr 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An alpha particle is emitted</a:t>
                </a:r>
              </a:p>
              <a:p>
                <a:r>
                  <a:rPr lang="en-US" dirty="0" smtClean="0"/>
                  <a:t>Changes the atomic number by -2</a:t>
                </a:r>
              </a:p>
              <a:p>
                <a:pPr lvl="1"/>
                <a:r>
                  <a:rPr lang="en-US" dirty="0" smtClean="0"/>
                  <a:t>Example: radium (88) becomes radon (86)</a:t>
                </a:r>
              </a:p>
              <a:p>
                <a:r>
                  <a:rPr lang="en-US" dirty="0" smtClean="0"/>
                  <a:t>Changes the mass number by -4</a:t>
                </a:r>
              </a:p>
              <a:p>
                <a:pPr lvl="1"/>
                <a:r>
                  <a:rPr lang="en-US" dirty="0" smtClean="0"/>
                  <a:t>Mass number changes from 226 to </a:t>
                </a:r>
                <a:r>
                  <a:rPr lang="en-US" dirty="0" smtClean="0"/>
                  <a:t>222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92</m:t>
                        </m:r>
                      </m:sub>
                      <m:sup>
                        <m:r>
                          <a:rPr lang="en-US" i="1"/>
                          <m:t>238</m:t>
                        </m:r>
                      </m:sup>
                      <m:e>
                        <m:r>
                          <a:rPr lang="en-US" i="1"/>
                          <m:t>𝑈</m:t>
                        </m:r>
                      </m:e>
                    </m:sPre>
                  </m:oMath>
                </a14:m>
                <a:r>
                  <a:rPr lang="en-US" dirty="0" smtClean="0"/>
                  <a:t> </a:t>
                </a:r>
                <a:r>
                  <a:rPr lang="en-US" dirty="0" smtClean="0">
                    <a:sym typeface="Wingdings" panose="05000000000000000000" pitchFamily="2" charset="2"/>
                  </a:rPr>
                  <a:t>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4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𝐻𝑒</m:t>
                        </m:r>
                      </m:e>
                    </m:sPre>
                  </m:oMath>
                </a14:m>
                <a:r>
                  <a:rPr lang="en-US" dirty="0" smtClean="0"/>
                  <a:t> +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90</m:t>
                        </m:r>
                      </m:sub>
                      <m:sup>
                        <m:r>
                          <a:rPr lang="en-US" i="1"/>
                          <m:t>234</m:t>
                        </m:r>
                      </m:sup>
                      <m:e>
                        <m:r>
                          <a:rPr lang="en-US" i="1"/>
                          <m:t>𝑇h</m:t>
                        </m:r>
                      </m:e>
                    </m:sPre>
                  </m:oMath>
                </a14:m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4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Beta decay</a:t>
            </a:r>
            <a:endParaRPr lang="en-US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Emits a beta particle</a:t>
                </a:r>
              </a:p>
              <a:p>
                <a:r>
                  <a:rPr lang="en-US" dirty="0" smtClean="0"/>
                  <a:t>Changes atomic number by +1</a:t>
                </a:r>
              </a:p>
              <a:p>
                <a:pPr lvl="1"/>
                <a:r>
                  <a:rPr lang="en-US" dirty="0" smtClean="0"/>
                  <a:t>Example: carbon(6) becomes nitrogen (7)</a:t>
                </a:r>
              </a:p>
              <a:p>
                <a:r>
                  <a:rPr lang="en-US" dirty="0" smtClean="0"/>
                  <a:t>Does not change mass number</a:t>
                </a:r>
              </a:p>
              <a:p>
                <a:pPr lvl="1"/>
                <a:r>
                  <a:rPr lang="en-US" dirty="0" smtClean="0"/>
                  <a:t>Mass number remains </a:t>
                </a:r>
                <a:r>
                  <a:rPr lang="en-US" dirty="0" smtClean="0"/>
                  <a:t>14</a:t>
                </a:r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>
                  <a:buNone/>
                </a:pP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6</m:t>
                        </m:r>
                      </m:sub>
                      <m:sup>
                        <m:r>
                          <a:rPr lang="en-US" i="1"/>
                          <m:t>14</m:t>
                        </m:r>
                      </m:sup>
                      <m:e>
                        <m:r>
                          <a:rPr lang="en-US" i="1"/>
                          <m:t>𝐶</m:t>
                        </m:r>
                      </m:e>
                    </m:sPre>
                  </m:oMath>
                </a14:m>
                <a:r>
                  <a:rPr lang="en-US" dirty="0" smtClean="0"/>
                  <a:t> </a:t>
                </a:r>
                <a:r>
                  <a:rPr lang="en-US" dirty="0" smtClean="0">
                    <a:sym typeface="Wingdings" panose="05000000000000000000" pitchFamily="2" charset="2"/>
                  </a:rPr>
                  <a:t>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Pre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</m:sPre>
                  </m:oMath>
                </a14:m>
                <a:r>
                  <a:rPr lang="en-US" dirty="0" smtClean="0"/>
                  <a:t> + </a:t>
                </a:r>
                <a14:m>
                  <m:oMath xmlns:m="http://schemas.openxmlformats.org/officeDocument/2006/math">
                    <m:sPre>
                      <m:sPrePr>
                        <m:ctrlPr>
                          <a:rPr lang="en-US" i="1"/>
                        </m:ctrlPr>
                      </m:sPrePr>
                      <m:sub>
                        <m:r>
                          <a:rPr lang="en-US" i="1"/>
                          <m:t>7</m:t>
                        </m:r>
                      </m:sub>
                      <m:sup>
                        <m:r>
                          <a:rPr lang="en-US" i="1"/>
                          <m:t>14</m:t>
                        </m:r>
                      </m:sup>
                      <m:e>
                        <m:r>
                          <a:rPr lang="en-US" i="1"/>
                          <m:t>𝑁</m:t>
                        </m:r>
                      </m:e>
                    </m:sPre>
                  </m:oMath>
                </a14:m>
                <a:endParaRPr lang="en-US" dirty="0"/>
              </a:p>
              <a:p>
                <a:pPr marL="457200" lvl="1" indent="0">
                  <a:buNone/>
                </a:pPr>
                <a:endParaRPr lang="en-US" dirty="0"/>
              </a:p>
              <a:p>
                <a:pPr marL="457200" lvl="1" indent="0" algn="ctr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704" t="-43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Gamma emission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Nucleus emits high energy gamma rays</a:t>
            </a:r>
          </a:p>
          <a:p>
            <a:r>
              <a:rPr lang="en-US" dirty="0" smtClean="0"/>
              <a:t>Does not change the atomic number or the mass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81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Nuclear stability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Nucleus held together by strong nuclear force that acts on the neutrons and protons.</a:t>
            </a:r>
          </a:p>
          <a:p>
            <a:r>
              <a:rPr lang="en-US" dirty="0" smtClean="0"/>
              <a:t>The number of neutrons, in part, determines the nuclear stability. </a:t>
            </a:r>
          </a:p>
          <a:p>
            <a:r>
              <a:rPr lang="en-US" dirty="0" smtClean="0"/>
              <a:t>Strong nuclear force acts on the neutrons without interference from the repulsive force of like charges.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377</Words>
  <Application>Microsoft Office PowerPoint</Application>
  <PresentationFormat>On-screen Show (4:3)</PresentationFormat>
  <Paragraphs>62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Cambria Math</vt:lpstr>
      <vt:lpstr>Poster</vt:lpstr>
      <vt:lpstr>Times New Roman</vt:lpstr>
      <vt:lpstr>Wingdings</vt:lpstr>
      <vt:lpstr>Office Theme</vt:lpstr>
      <vt:lpstr>Nuclear Decay</vt:lpstr>
      <vt:lpstr>radioactivity</vt:lpstr>
      <vt:lpstr>radioisotope</vt:lpstr>
      <vt:lpstr>Radioactive decay</vt:lpstr>
      <vt:lpstr>Types of radiation</vt:lpstr>
      <vt:lpstr>Alpha decay </vt:lpstr>
      <vt:lpstr>Beta decay</vt:lpstr>
      <vt:lpstr>Gamma emission</vt:lpstr>
      <vt:lpstr>Nuclear stability</vt:lpstr>
      <vt:lpstr>Proton to neutron ratio</vt:lpstr>
      <vt:lpstr>Nuclear fission</vt:lpstr>
      <vt:lpstr>Nuclear fusion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Nuclear Decay</dc:title>
  <dc:creator>jfarris</dc:creator>
  <cp:lastModifiedBy>Jill Farris</cp:lastModifiedBy>
  <cp:revision>14</cp:revision>
  <cp:lastPrinted>2014-02-17T15:33:42Z</cp:lastPrinted>
  <dcterms:created xsi:type="dcterms:W3CDTF">2011-09-08T14:34:58Z</dcterms:created>
  <dcterms:modified xsi:type="dcterms:W3CDTF">2015-02-12T15:38:59Z</dcterms:modified>
</cp:coreProperties>
</file>